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321" r:id="rId2"/>
    <p:sldId id="257" r:id="rId3"/>
    <p:sldId id="266" r:id="rId4"/>
    <p:sldId id="319" r:id="rId5"/>
    <p:sldId id="416" r:id="rId6"/>
    <p:sldId id="403" r:id="rId7"/>
    <p:sldId id="322" r:id="rId8"/>
    <p:sldId id="320" r:id="rId9"/>
    <p:sldId id="267" r:id="rId10"/>
    <p:sldId id="268" r:id="rId11"/>
    <p:sldId id="270" r:id="rId12"/>
    <p:sldId id="271" r:id="rId13"/>
    <p:sldId id="272" r:id="rId14"/>
    <p:sldId id="265" r:id="rId15"/>
    <p:sldId id="274" r:id="rId16"/>
    <p:sldId id="302" r:id="rId17"/>
    <p:sldId id="316" r:id="rId18"/>
    <p:sldId id="315" r:id="rId19"/>
    <p:sldId id="314" r:id="rId20"/>
    <p:sldId id="312" r:id="rId21"/>
    <p:sldId id="420" r:id="rId22"/>
    <p:sldId id="284" r:id="rId23"/>
    <p:sldId id="297" r:id="rId24"/>
    <p:sldId id="286" r:id="rId25"/>
    <p:sldId id="296" r:id="rId26"/>
    <p:sldId id="294" r:id="rId27"/>
    <p:sldId id="295" r:id="rId28"/>
    <p:sldId id="288" r:id="rId29"/>
    <p:sldId id="421" r:id="rId30"/>
    <p:sldId id="289" r:id="rId31"/>
    <p:sldId id="417" r:id="rId32"/>
    <p:sldId id="418" r:id="rId33"/>
    <p:sldId id="276" r:id="rId34"/>
    <p:sldId id="298" r:id="rId35"/>
    <p:sldId id="291" r:id="rId36"/>
    <p:sldId id="307" r:id="rId37"/>
    <p:sldId id="305" r:id="rId38"/>
    <p:sldId id="292" r:id="rId39"/>
    <p:sldId id="304" r:id="rId40"/>
    <p:sldId id="293" r:id="rId41"/>
    <p:sldId id="30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66"/>
    <p:restoredTop sz="85930" autoAdjust="0"/>
  </p:normalViewPr>
  <p:slideViewPr>
    <p:cSldViewPr snapToGrid="0" snapToObjects="1">
      <p:cViewPr varScale="1">
        <p:scale>
          <a:sx n="61" d="100"/>
          <a:sy n="61" d="100"/>
        </p:scale>
        <p:origin x="10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A50EB3-60B9-2543-817F-94C0EABE6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50334-59B7-BE4F-A783-01FC8E27B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8BFC3-4D15-724B-ACBC-0FA072FF94D8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683FD-1CD8-794A-B73F-A707028F96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4BAAD-9CE4-B341-AD31-846F1316D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46B83-CA16-8846-87B3-6D2622F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84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291C4-1CC0-7F4D-A90F-A2749920FFD5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8F54-CA2E-0444-BD3D-5C3E087EF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7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1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6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41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29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0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39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0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B1F22-8050-4C94-B622-4C8F416F8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9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B1F22-8050-4C94-B622-4C8F416F8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B1F22-8050-4C94-B622-4C8F416F8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30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-Soils</a:t>
            </a:r>
            <a:r>
              <a:rPr lang="en-US" baseline="0" dirty="0"/>
              <a:t> are often overlooked in their contributions to crop productivity and play a critical role in retaining and supplying essential plant nutrients. Soils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-Soils</a:t>
            </a:r>
            <a:r>
              <a:rPr lang="en-US" baseline="0" dirty="0"/>
              <a:t> are often overlooked in their contributions to crop productivity and play a critical role in retaining and supplying essential plant nutrients. Soils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F5B8DF-5F18-2244-ADD6-F5E4A2DAF64D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DDC9D4-9CC1-8D44-A448-AE28FEDAE37A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EA00C3-61A9-2F40-9F89-8460747735D0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37585D82-BE0F-0A46-B225-F278B09382D7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Title slide, option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98E23-8E89-AC49-8C90-CE3C830EF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5901" y="827478"/>
            <a:ext cx="280556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9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 centered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9B60917-51D5-FB4F-805A-0921ACF90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6F6FAD-BB03-2F47-A85C-93D33C4A83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86EF97-DDF7-C549-8F6A-7937B01C5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6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1F3405-8841-A74E-8D4F-7054309B4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B368E-069E-FF4E-90A6-C2F876D733FC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E0A6C-EB4B-5D42-B747-E5C112F416C2}"/>
              </a:ext>
            </a:extLst>
          </p:cNvPr>
          <p:cNvGrpSpPr/>
          <p:nvPr userDrawn="1"/>
        </p:nvGrpSpPr>
        <p:grpSpPr>
          <a:xfrm rot="10800000">
            <a:off x="0" y="5591686"/>
            <a:ext cx="3448046" cy="676304"/>
            <a:chOff x="8743954" y="5637474"/>
            <a:chExt cx="3448046" cy="6763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FA9FC6-5AD6-0B4A-9826-EBBF9DEBDF02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40EA04F9-541C-C941-84F5-D98D3CF96948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186C6-3E4C-3D4E-96C7-BD21BD70D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31" y="5633673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8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0"/>
            <a:ext cx="46926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F792D-D7EA-1443-A0AA-F47A79E50497}"/>
              </a:ext>
            </a:extLst>
          </p:cNvPr>
          <p:cNvGrpSpPr/>
          <p:nvPr userDrawn="1"/>
        </p:nvGrpSpPr>
        <p:grpSpPr>
          <a:xfrm>
            <a:off x="8743954" y="5731247"/>
            <a:ext cx="3448046" cy="676304"/>
            <a:chOff x="8743954" y="5637474"/>
            <a:chExt cx="3448046" cy="6763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5914FF-9263-024A-A9F3-CEB7B3BB251F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3B1F92-C7ED-3C45-8F22-210A592E6824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78F07A1-989D-BD40-971A-187C67FF24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93958" y="5773234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4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0"/>
            <a:ext cx="46926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F792D-D7EA-1443-A0AA-F47A79E50497}"/>
              </a:ext>
            </a:extLst>
          </p:cNvPr>
          <p:cNvGrpSpPr/>
          <p:nvPr userDrawn="1"/>
        </p:nvGrpSpPr>
        <p:grpSpPr>
          <a:xfrm>
            <a:off x="8743954" y="5731247"/>
            <a:ext cx="3448046" cy="676304"/>
            <a:chOff x="8743954" y="5637474"/>
            <a:chExt cx="3448046" cy="6763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5914FF-9263-024A-A9F3-CEB7B3BB251F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3B1F92-C7ED-3C45-8F22-210A592E6824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6ED4F5-81EF-324D-958E-EDABB8E17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93958" y="5773234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7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185910"/>
            <a:ext cx="2827337" cy="37037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7" y="185910"/>
            <a:ext cx="2827338" cy="37037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22FB1C9-505F-6440-8531-B0CB067FCD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8733" y="171715"/>
            <a:ext cx="2827338" cy="3717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171714"/>
            <a:ext cx="2827338" cy="3717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41506A-E775-CA45-9605-577D5AB95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9AA5E44-4C07-A24B-9EC6-2271D9941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712586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185910"/>
            <a:ext cx="2827337" cy="37037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7" y="185910"/>
            <a:ext cx="2827338" cy="37037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22FB1C9-505F-6440-8531-B0CB067FCD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8733" y="171715"/>
            <a:ext cx="2827338" cy="3717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171714"/>
            <a:ext cx="2827338" cy="3717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48874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 tiles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3" y="0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0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61D777D-C382-3447-AC39-A16494E99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3112" y="3506994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506993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4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 tiles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3" y="0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0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61D777D-C382-3447-AC39-A16494E99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3112" y="3506994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506993"/>
            <a:ext cx="2828925" cy="33512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84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53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6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D2EDBF5-5009-2948-9784-7DA38AE10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195" y="1004839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Title slide, option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0" y="3212863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3ACC2-DBD9-4642-9A8D-0B4BD01E2D0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182D91-BB27-CE49-AA77-D58FF31FC6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996203" y="5853161"/>
            <a:ext cx="280556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5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team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4B67F13-056A-EB47-9FD0-867CD1B2E1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7029D39-F880-9043-9151-A7B8CC0D64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A3BC586-153D-4C41-AF49-CDCB8593F4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77E762C-5960-4649-BF23-031746DB7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D13145E-8CCB-6F46-92D1-59306FE2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18C8CF5-D169-984D-9689-962A64078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5565775"/>
            <a:ext cx="2336800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B861F86-78D0-BB45-A4E9-187865728C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0640" y="5565775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DF3F7BC-C6C5-5F45-9143-A71050281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55372" y="5565775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27174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team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6EB24E3-23EC-A34C-8023-2E0A264E50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912D98-7573-B643-A230-28D3405357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CE034BE-597C-FF4C-833C-C751DD712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963E0D0-AE9D-C04F-AC6D-EFC88B541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8367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27145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86FCD4-382B-EE4E-9A2A-4E512CB4D9FA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0E883-3AE3-674F-939D-33BB8EFFE982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F949E8-3B59-E74E-9411-5ADB38308580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59891F2-4162-274C-BF4D-B1B486DC9D8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9A6B30-D19F-9A46-855F-D16DC990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5901" y="827478"/>
            <a:ext cx="280556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6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2EF95E-8ED5-9F43-9306-451FB7082283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C2E8D0-B0D7-D442-88E0-CBE628359193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2C7919-E0FE-344E-BE2D-185EE2FDD10A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F794D58-A2A7-D247-876B-20C074E8E2D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8D7D4A-6C31-2842-B535-FF6168A59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5901" y="827478"/>
            <a:ext cx="280556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09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D7AB5-16CC-2C46-8316-06373BFFFEF4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89CA1F-4E11-FF45-9964-2A573E6BEBCC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F689C9-FC0E-084A-9B99-718DC3030DF7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69E43DF-919F-944D-9468-D2A70D24CE53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1837201D-85CA-304B-8B7E-B4A3784EB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425" y="829547"/>
            <a:ext cx="2801431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4D55E4-0A0B-FC45-92CD-A52CFF5D4DF7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32CDC2-40D8-344F-8249-CCEF46763666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2CB5B5-0BD5-F14E-9447-57E55282F3E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822BE4F2-8D63-E64D-B567-757FD2D904A4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2D5E44AD-584B-5E45-8B75-47A462B4B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425" y="829547"/>
            <a:ext cx="2801431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9F40FB-AD35-C241-BF44-B24D8D55C520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96F3E0-773F-B847-BB7F-0CD0EF586C93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85B6F0-078C-FA4E-8EF7-421AAE805DA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FBFE36C1-D141-064C-B0D0-F5A25D3EC8A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9A80EB8E-D2B8-EA44-AF70-A1C5783C1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425" y="829547"/>
            <a:ext cx="2801431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9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8480" y="4341218"/>
            <a:ext cx="8775038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2217880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D2198-BDE1-A94D-8DA9-3771F22E1188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77678-535F-5D44-9A8E-994C226FFC73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FA3AB-BF0D-6F47-995E-188E8CB3825A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4AF453D7-68A2-3744-BCE0-AC6A45EA44C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58EF5A6A-4318-E44C-BFA5-F517FF4AF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425" y="829547"/>
            <a:ext cx="2801431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2275-FD16-4148-A60E-663AA2AE1CC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2ABE-D1A0-46B7-9701-62EEFDD6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5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CB175-6E2C-084B-A450-95B982B4D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0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77A2049-2D96-C24B-A108-1229A8BA89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6E65A-065A-5B45-815B-F2AAA276C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 centered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7E56A-C761-9F40-B69E-A19FC3217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6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 centered, option Header and subtext centered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7B865F5-76DE-DB47-846D-E60F0CC7B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C843A-55BF-7341-8874-D377B853E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227021-42DA-DD42-927D-42D118894F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265C8D-BA26-1D4E-8A3B-856030EAF5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EBC80-013C-764F-9A63-27522ACD4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C9A46F-5913-3744-ABE0-B7CC66557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24BF9A-3C7A-7549-8C74-291093A03C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408D3-E072-E944-B118-04FB68460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 centered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227021-42DA-DD42-927D-42D118894F2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32E2DA-BC3D-514A-A263-6649DEEF132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49BDB-4D91-274E-8C8E-662DB69E6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96206" y="6021424"/>
            <a:ext cx="2193249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98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4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4" r:id="rId11"/>
    <p:sldLayoutId id="2147483692" r:id="rId12"/>
    <p:sldLayoutId id="2147483695" r:id="rId13"/>
    <p:sldLayoutId id="2147483696" r:id="rId14"/>
    <p:sldLayoutId id="2147483698" r:id="rId15"/>
    <p:sldLayoutId id="2147483697" r:id="rId16"/>
    <p:sldLayoutId id="2147483700" r:id="rId17"/>
    <p:sldLayoutId id="2147483704" r:id="rId18"/>
    <p:sldLayoutId id="2147483705" r:id="rId19"/>
    <p:sldLayoutId id="2147483701" r:id="rId20"/>
    <p:sldLayoutId id="2147483703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9B7E601C-1574-AD2A-3E43-F3033A521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16" b="9383"/>
          <a:stretch/>
        </p:blipFill>
        <p:spPr>
          <a:xfrm>
            <a:off x="0" y="325310"/>
            <a:ext cx="12192000" cy="6532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7FD0B-A8B3-4D42-9D2A-488367F54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196" y="358555"/>
            <a:ext cx="10579608" cy="1447943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+mj-lt"/>
              </a:rPr>
              <a:t>Spatial Variability of Soil Characteristics Affects Sulfur Availability and Flavor Profile in Vidalia Onions</a:t>
            </a:r>
            <a:endParaRPr lang="en-US" sz="23900" b="1" kern="8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95928-5686-6546-816E-E652E2FFD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901" y="5072089"/>
            <a:ext cx="8775038" cy="1070517"/>
          </a:xfrm>
          <a:solidFill>
            <a:schemeClr val="bg1">
              <a:alpha val="75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400" b="1" u="sng" dirty="0">
                <a:solidFill>
                  <a:schemeClr val="tx1"/>
                </a:solidFill>
                <a:latin typeface="Garamond" panose="02020404030301010803" pitchFamily="18" charset="0"/>
              </a:rPr>
              <a:t>Daniel Jackson</a:t>
            </a:r>
            <a:r>
              <a:rPr lang="en-US" altLang="en-US" sz="2400" b="1" u="sng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Jay Lessl</a:t>
            </a:r>
            <a:r>
              <a:rPr lang="en-US" altLang="en-US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  <a:r>
              <a:rPr lang="en-US" alt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, and Matt Levi</a:t>
            </a:r>
            <a:r>
              <a:rPr lang="en-US" altLang="en-US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  <a:endParaRPr lang="en-US" alt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  <a:r>
              <a:rPr lang="en-US" alt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UGA Agricultural &amp; Environmental Services Laboratories (AESL)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0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  <a:r>
              <a:rPr lang="en-US" alt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UGA Crop and Soil Sciences Department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6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Results: 2020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Claypan depth varied considerably across the field, ranging from 7 to 36 inches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Corresponded with soil type &amp; landscape position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65305"/>
          <a:stretch/>
        </p:blipFill>
        <p:spPr>
          <a:xfrm>
            <a:off x="7123814" y="845282"/>
            <a:ext cx="4898040" cy="205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Results: 2020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6406492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Claypan depth varied considerably across the field, ranging from 7 to 36 inches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Corresponded with soil type &amp; landscape position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Total soil sulfur content ranged from 3-408 lbs./A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66022"/>
          <a:stretch/>
        </p:blipFill>
        <p:spPr>
          <a:xfrm>
            <a:off x="7123814" y="845283"/>
            <a:ext cx="4898040" cy="2014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9421" b="32851"/>
          <a:stretch/>
        </p:blipFill>
        <p:spPr>
          <a:xfrm>
            <a:off x="7123814" y="845280"/>
            <a:ext cx="2477386" cy="39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Results: 2020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Claypan depth varied considerably across the field, ranging from 7 to 36 inches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Corresponded with soil type &amp; landscape position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Soil sulfur content ranged from 3-408 lbs./A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Yield were generally higher where the claypan depth was shallow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65760" lvl="2" indent="0">
              <a:lnSpc>
                <a:spcPct val="100000"/>
              </a:lnSpc>
              <a:spcBef>
                <a:spcPts val="0"/>
              </a:spcBef>
              <a:buSzPct val="50000"/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32672"/>
          <a:stretch/>
        </p:blipFill>
        <p:spPr>
          <a:xfrm>
            <a:off x="7123814" y="845282"/>
            <a:ext cx="4898040" cy="39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Results: 2020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Claypan depth varied considerably across the field, ranging from 7 to 36 inches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Corresponded with soil type &amp; landscape position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Soil sulfur content ranged from 3-408 lbs./A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Yield were generally higher where the claypan depth was shallow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Pyruvic acid was high in soils with a shallow claypan and high sulfur content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Pyruvic acid was low in onion from soils with deep claypan even if those soils had high sulfur concentrations</a:t>
            </a: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14" y="845282"/>
            <a:ext cx="4898040" cy="59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Results: 2020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Onion yield, pungency, and sulfur content were related to claypan depth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As the depth to the claypan increases: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Georgia" panose="02040502050405020303" pitchFamily="18" charset="0"/>
              </a:rPr>
              <a:t>Pungency decreased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Georgia" panose="02040502050405020303" pitchFamily="18" charset="0"/>
              </a:rPr>
              <a:t>Bulb sulfur decreased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Georgia" panose="02040502050405020303" pitchFamily="18" charset="0"/>
              </a:rPr>
              <a:t>Yield decreased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2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DC1F331-1CAA-75ED-5B37-91DDAA766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6372" y="1228968"/>
            <a:ext cx="5667437" cy="46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Study Design: 2021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5131057" cy="4943475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Four onion fields were mapped during the 2021 growing season.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Tattnall County (repeat)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cs typeface="Times New Roman" panose="02020603050405020304" pitchFamily="18" charset="0"/>
              </a:rPr>
              <a:t>Emanuel County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Toombs County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Evans County (control)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25-acres, sampled on 0.5-acre grids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Data collected: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Soil samples prior to planting &amp; fertilization (top 6” and claypan)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Depth to claypan measured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Plant tissue at bulb initiation &amp; harvest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Bulbs at harvest for yield and pungency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Managed following the grower’s standard cultivation practices.</a:t>
            </a: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014" y="1505415"/>
            <a:ext cx="3896053" cy="2416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6468" y="4083452"/>
            <a:ext cx="3820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Toombs County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259" y="4390615"/>
            <a:ext cx="2459808" cy="2462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496" y="4391107"/>
            <a:ext cx="4131763" cy="2462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71211" y="1214613"/>
            <a:ext cx="3820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Emanuel County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12126" y="4082511"/>
            <a:ext cx="3820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Evans County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496" y="1505415"/>
            <a:ext cx="2695518" cy="24178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48581" y="1159610"/>
            <a:ext cx="3820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Tattnall County</a:t>
            </a:r>
          </a:p>
        </p:txBody>
      </p:sp>
    </p:spTree>
    <p:extLst>
      <p:ext uri="{BB962C8B-B14F-4D97-AF65-F5344CB8AC3E}">
        <p14:creationId xmlns:p14="http://schemas.microsoft.com/office/powerpoint/2010/main" val="14867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328764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</p:spTree>
    <p:extLst>
      <p:ext uri="{BB962C8B-B14F-4D97-AF65-F5344CB8AC3E}">
        <p14:creationId xmlns:p14="http://schemas.microsoft.com/office/powerpoint/2010/main" val="308279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Sulfur: 68-490 lbs. S/A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62" t="23158" r="32038"/>
          <a:stretch/>
        </p:blipFill>
        <p:spPr>
          <a:xfrm>
            <a:off x="8910084" y="3135276"/>
            <a:ext cx="321489" cy="2547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90" y="1549147"/>
            <a:ext cx="2355580" cy="20858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55691" y="1241704"/>
            <a:ext cx="2346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Claypan Sulfur (ppm)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3609" y="357278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=0.29</a:t>
            </a:r>
          </a:p>
        </p:txBody>
      </p:sp>
    </p:spTree>
    <p:extLst>
      <p:ext uri="{BB962C8B-B14F-4D97-AF65-F5344CB8AC3E}">
        <p14:creationId xmlns:p14="http://schemas.microsoft.com/office/powerpoint/2010/main" val="27001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Sulfur: 68-490 lbs. S/A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Bulb d.w.: 74-219 g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Spotty distribution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62" t="23158" r="32038"/>
          <a:stretch/>
        </p:blipFill>
        <p:spPr>
          <a:xfrm>
            <a:off x="8910084" y="3135276"/>
            <a:ext cx="321489" cy="2547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90" y="1549147"/>
            <a:ext cx="2355580" cy="2085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9767" r="41527" b="7647"/>
          <a:stretch/>
        </p:blipFill>
        <p:spPr>
          <a:xfrm>
            <a:off x="11290016" y="3135276"/>
            <a:ext cx="361471" cy="2153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55691" y="1241704"/>
            <a:ext cx="2346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Claypan Sulfur (ppm)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4620"/>
          <a:stretch/>
        </p:blipFill>
        <p:spPr>
          <a:xfrm>
            <a:off x="9802070" y="1541910"/>
            <a:ext cx="2356253" cy="21003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11270" y="1241704"/>
            <a:ext cx="2346380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Bulb d.w. (g)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3609" y="357278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35211" y="357278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</p:spTree>
    <p:extLst>
      <p:ext uri="{BB962C8B-B14F-4D97-AF65-F5344CB8AC3E}">
        <p14:creationId xmlns:p14="http://schemas.microsoft.com/office/powerpoint/2010/main" val="9690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Sulfur: 68-490 lbs. S/A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Bulb d.w.: 74-219 g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Spotty distribution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Pyruvic acid: 1.2-4.3 µmol/g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62" t="23158" r="32038"/>
          <a:stretch/>
        </p:blipFill>
        <p:spPr>
          <a:xfrm>
            <a:off x="8910084" y="3135276"/>
            <a:ext cx="321489" cy="2547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90" y="1549147"/>
            <a:ext cx="2355580" cy="2085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9767" r="41527" b="7647"/>
          <a:stretch/>
        </p:blipFill>
        <p:spPr>
          <a:xfrm>
            <a:off x="11290016" y="3135276"/>
            <a:ext cx="361471" cy="2153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55691" y="1241704"/>
            <a:ext cx="2346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Claypan Sulfur (ppm)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4620"/>
          <a:stretch/>
        </p:blipFill>
        <p:spPr>
          <a:xfrm>
            <a:off x="9802070" y="1541910"/>
            <a:ext cx="2356253" cy="21003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11270" y="1241704"/>
            <a:ext cx="2346380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Bulb d.w. (g)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67217" y="4059210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Pyruvic Acid (µmol/g)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065" y="4375002"/>
            <a:ext cx="2281013" cy="2047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73609" y="357278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35211" y="357278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81715" y="633255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=0.78</a:t>
            </a:r>
          </a:p>
        </p:txBody>
      </p:sp>
    </p:spTree>
    <p:extLst>
      <p:ext uri="{BB962C8B-B14F-4D97-AF65-F5344CB8AC3E}">
        <p14:creationId xmlns:p14="http://schemas.microsoft.com/office/powerpoint/2010/main" val="23597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rgbClr val="B80000">
              <a:alpha val="7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284" y="1338851"/>
            <a:ext cx="4681655" cy="4943475"/>
          </a:xfrm>
        </p:spPr>
        <p:txBody>
          <a:bodyPr>
            <a:normAutofit/>
          </a:bodyPr>
          <a:lstStyle/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Short-day, Granex type, yellow onions (</a:t>
            </a:r>
            <a:r>
              <a:rPr lang="en-US" sz="2000" i="1" dirty="0">
                <a:latin typeface="Georgia" panose="02040502050405020303" pitchFamily="18" charset="0"/>
              </a:rPr>
              <a:t>Allium </a:t>
            </a:r>
            <a:r>
              <a:rPr lang="en-US" sz="2000" i="1" dirty="0" err="1">
                <a:latin typeface="Georgia" panose="02040502050405020303" pitchFamily="18" charset="0"/>
              </a:rPr>
              <a:t>cepa</a:t>
            </a:r>
            <a:r>
              <a:rPr lang="en-US" sz="2000" dirty="0">
                <a:latin typeface="Georgia" panose="02040502050405020303" pitchFamily="18" charset="0"/>
              </a:rPr>
              <a:t> L.)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Production restricted to 20 counties in southeast Georgia 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Annual farmgate value of ~$150 million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Characteristically sweet flavor and low pungency </a:t>
            </a: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 algn="l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 algn="l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39210" y="177514"/>
            <a:ext cx="9144000" cy="652105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Vidalia Onions</a:t>
            </a:r>
          </a:p>
        </p:txBody>
      </p:sp>
      <p:pic>
        <p:nvPicPr>
          <p:cNvPr id="12" name="Picture 11" descr="Illustration showing different bulb shapes">
            <a:extLst>
              <a:ext uri="{FF2B5EF4-FFF2-40B4-BE49-F238E27FC236}">
                <a16:creationId xmlns:a16="http://schemas.microsoft.com/office/drawing/2014/main" id="{D9EA4E82-F55B-49AB-99BD-7C6BE62D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2" y="1544610"/>
            <a:ext cx="2479866" cy="17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55B662-16B4-4ABA-96EE-132AAAE57822}"/>
              </a:ext>
            </a:extLst>
          </p:cNvPr>
          <p:cNvSpPr/>
          <p:nvPr/>
        </p:nvSpPr>
        <p:spPr>
          <a:xfrm>
            <a:off x="5508703" y="3280646"/>
            <a:ext cx="284356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1000" dirty="0"/>
              <a:t>Onion Bulb Shapes: 1) flattened globe; 2) globe; 3) high globe; 4) spindle; 5) Spanish; 6) flat; 7) thick flat; 8) Granex; 9) top</a:t>
            </a: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5246F5-5491-4681-A983-7FF77E84E2E3}"/>
              </a:ext>
            </a:extLst>
          </p:cNvPr>
          <p:cNvSpPr/>
          <p:nvPr/>
        </p:nvSpPr>
        <p:spPr>
          <a:xfrm>
            <a:off x="5508703" y="1500527"/>
            <a:ext cx="6542856" cy="49552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EA9B9-A1DB-4E97-BC20-D81111A74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" t="26345" r="6571" b="30976"/>
          <a:stretch/>
        </p:blipFill>
        <p:spPr>
          <a:xfrm>
            <a:off x="657901" y="5096199"/>
            <a:ext cx="2798975" cy="1331172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326" y="6511130"/>
            <a:ext cx="390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eorgia" panose="02040502050405020303" pitchFamily="18" charset="0"/>
              </a:rPr>
              <a:t>Boyhan</a:t>
            </a:r>
            <a:r>
              <a:rPr lang="en-US" sz="1400" dirty="0">
                <a:latin typeface="Georgia" panose="02040502050405020303" pitchFamily="18" charset="0"/>
              </a:rPr>
              <a:t> and Torrance, 2002; UGA CAED,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BB2F9-C013-7D77-3CCC-DD5A0930CF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1" t="11369" r="12253" b="7371"/>
          <a:stretch/>
        </p:blipFill>
        <p:spPr>
          <a:xfrm rot="5400000">
            <a:off x="7724301" y="2128488"/>
            <a:ext cx="4955215" cy="36992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04E8A6D-3046-7688-E499-8752339E6D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7976" r="7500" b="18626"/>
          <a:stretch/>
        </p:blipFill>
        <p:spPr>
          <a:xfrm>
            <a:off x="5224747" y="3725584"/>
            <a:ext cx="3264824" cy="2701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DA21-6A1B-714B-076B-FF797CD5EFE1}"/>
              </a:ext>
            </a:extLst>
          </p:cNvPr>
          <p:cNvSpPr/>
          <p:nvPr/>
        </p:nvSpPr>
        <p:spPr>
          <a:xfrm>
            <a:off x="6612673" y="2798956"/>
            <a:ext cx="747132" cy="541486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Sulfur: 68-490 lbs. S/A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Bulb d.w.: 74-219 g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Spotty distribution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Pyruvic acid: 1.2-4.3 µmol/g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Lachrymatory Factor: 0.6-6.2 µmol/g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Single point influencing results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65760" lvl="2" indent="0">
              <a:lnSpc>
                <a:spcPct val="100000"/>
              </a:lnSpc>
              <a:spcBef>
                <a:spcPts val="0"/>
              </a:spcBef>
              <a:buSzPct val="50000"/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62" t="23158" r="32038"/>
          <a:stretch/>
        </p:blipFill>
        <p:spPr>
          <a:xfrm>
            <a:off x="8910084" y="3135276"/>
            <a:ext cx="321489" cy="2547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90" y="1549147"/>
            <a:ext cx="2355580" cy="2085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9767" r="41527" b="7647"/>
          <a:stretch/>
        </p:blipFill>
        <p:spPr>
          <a:xfrm>
            <a:off x="11290016" y="3135276"/>
            <a:ext cx="361471" cy="2153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55691" y="1241704"/>
            <a:ext cx="2346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Claypan Sulfur (ppm)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4620"/>
          <a:stretch/>
        </p:blipFill>
        <p:spPr>
          <a:xfrm>
            <a:off x="9802070" y="1541910"/>
            <a:ext cx="2356253" cy="21003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11270" y="1241704"/>
            <a:ext cx="2346380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Bulb d.w. (g)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67217" y="4059210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Pyruvic Acid (µmol/g)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065" y="4375002"/>
            <a:ext cx="2281013" cy="20470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643" y="4375002"/>
            <a:ext cx="2286612" cy="20470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55691" y="4059210"/>
            <a:ext cx="22744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LF (µmol/g)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3609" y="357278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35211" y="357278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81715" y="633255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=0.78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88841" y="633255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=0.72</a:t>
            </a:r>
          </a:p>
        </p:txBody>
      </p:sp>
    </p:spTree>
    <p:extLst>
      <p:ext uri="{BB962C8B-B14F-4D97-AF65-F5344CB8AC3E}">
        <p14:creationId xmlns:p14="http://schemas.microsoft.com/office/powerpoint/2010/main" val="15490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797730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Depth: 8-38 inches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Claypan Sulfur: 68-490 lbs. S/A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Bulb d.w.: 74-219 g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Spotty distribution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Pyruvic acid: 1.2-4.3 µmol/g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Lachrymatory Factor: 0.6-6.2 µmol/g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Single point influencing results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Foliar Sulfur: 0.14-0.42 %</a:t>
            </a: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91440" lvl="1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64" y="1541908"/>
            <a:ext cx="2328765" cy="2092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62" t="23158" r="32038"/>
          <a:stretch/>
        </p:blipFill>
        <p:spPr>
          <a:xfrm>
            <a:off x="8910084" y="3135276"/>
            <a:ext cx="321489" cy="2547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72065" y="1241704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90" y="1549147"/>
            <a:ext cx="2355580" cy="2085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9767" r="41527" b="7647"/>
          <a:stretch/>
        </p:blipFill>
        <p:spPr>
          <a:xfrm>
            <a:off x="11290016" y="3135276"/>
            <a:ext cx="361471" cy="2153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55691" y="1241704"/>
            <a:ext cx="23463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Claypan Sulfur (ppm)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4620"/>
          <a:stretch/>
        </p:blipFill>
        <p:spPr>
          <a:xfrm>
            <a:off x="9802070" y="1541910"/>
            <a:ext cx="2356253" cy="21003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11270" y="1241704"/>
            <a:ext cx="2346380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Bulb d.w. (g)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67217" y="4059210"/>
            <a:ext cx="2274426" cy="315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Pyruvic Acid (µmol/g)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065" y="4375002"/>
            <a:ext cx="2281013" cy="20470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643" y="4375002"/>
            <a:ext cx="2286612" cy="20470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55691" y="4059210"/>
            <a:ext cx="22744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LF (µmol/g)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0117" y="4366987"/>
            <a:ext cx="2415347" cy="205507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30156" y="4059210"/>
            <a:ext cx="241530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Leaf Sulfur Content (%)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3609" y="357278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35211" y="357278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81715" y="633255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=0.78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88841" y="633255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=0.72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55239" y="6332551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=0.09</a:t>
            </a:r>
          </a:p>
        </p:txBody>
      </p:sp>
    </p:spTree>
    <p:extLst>
      <p:ext uri="{BB962C8B-B14F-4D97-AF65-F5344CB8AC3E}">
        <p14:creationId xmlns:p14="http://schemas.microsoft.com/office/powerpoint/2010/main" val="40610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Toombs County Field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5" y="2375992"/>
            <a:ext cx="6036972" cy="3063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962" t="23158" r="32038"/>
          <a:stretch/>
        </p:blipFill>
        <p:spPr>
          <a:xfrm>
            <a:off x="3894602" y="4447834"/>
            <a:ext cx="1182724" cy="9358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045" y="2059417"/>
            <a:ext cx="6036972" cy="3157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</p:spTree>
    <p:extLst>
      <p:ext uri="{BB962C8B-B14F-4D97-AF65-F5344CB8AC3E}">
        <p14:creationId xmlns:p14="http://schemas.microsoft.com/office/powerpoint/2010/main" val="1069825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Toombs County Field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5" y="2375992"/>
            <a:ext cx="6036972" cy="3063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962" t="23158" r="32038"/>
          <a:stretch/>
        </p:blipFill>
        <p:spPr>
          <a:xfrm>
            <a:off x="3894602" y="4447834"/>
            <a:ext cx="1182724" cy="9358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045" y="2059417"/>
            <a:ext cx="6036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Depth to Claypan (cm)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6396" y="2071099"/>
            <a:ext cx="570818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Lachrymatory</a:t>
            </a:r>
            <a:r>
              <a:rPr lang="en-US" sz="1400" dirty="0"/>
              <a:t> Factor (µmol/g)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396" y="2386891"/>
            <a:ext cx="5708181" cy="3063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380" t="29352" r="47730" b="10840"/>
          <a:stretch/>
        </p:blipFill>
        <p:spPr>
          <a:xfrm>
            <a:off x="9931574" y="4634165"/>
            <a:ext cx="1308239" cy="7495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75529" y="543940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</p:spTree>
    <p:extLst>
      <p:ext uri="{BB962C8B-B14F-4D97-AF65-F5344CB8AC3E}">
        <p14:creationId xmlns:p14="http://schemas.microsoft.com/office/powerpoint/2010/main" val="258276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Emanuel County Field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13" t="1223" b="1"/>
          <a:stretch/>
        </p:blipFill>
        <p:spPr>
          <a:xfrm>
            <a:off x="216568" y="1696452"/>
            <a:ext cx="5919537" cy="3331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216568" y="1363201"/>
            <a:ext cx="59195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Depth to Claypan (cm)</a:t>
            </a:r>
          </a:p>
        </p:txBody>
      </p:sp>
    </p:spTree>
    <p:extLst>
      <p:ext uri="{BB962C8B-B14F-4D97-AF65-F5344CB8AC3E}">
        <p14:creationId xmlns:p14="http://schemas.microsoft.com/office/powerpoint/2010/main" val="250390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Emanuel County Field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13" t="1223" b="1"/>
          <a:stretch/>
        </p:blipFill>
        <p:spPr>
          <a:xfrm>
            <a:off x="216568" y="1696452"/>
            <a:ext cx="5919537" cy="3331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216568" y="1363201"/>
            <a:ext cx="59195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Depth to Claypan (cm)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t="2327"/>
          <a:stretch/>
        </p:blipFill>
        <p:spPr>
          <a:xfrm>
            <a:off x="6306804" y="1696452"/>
            <a:ext cx="5686233" cy="3329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315185" y="1350584"/>
            <a:ext cx="56778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Lachrymatory </a:t>
            </a:r>
            <a:r>
              <a:rPr lang="en-US" sz="1600" dirty="0"/>
              <a:t>Factor</a:t>
            </a:r>
            <a:r>
              <a:rPr lang="en-US" sz="1400" dirty="0"/>
              <a:t> (µmol/g)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65681" y="502633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&lt;0.05</a:t>
            </a:r>
          </a:p>
        </p:txBody>
      </p:sp>
    </p:spTree>
    <p:extLst>
      <p:ext uri="{BB962C8B-B14F-4D97-AF65-F5344CB8AC3E}">
        <p14:creationId xmlns:p14="http://schemas.microsoft.com/office/powerpoint/2010/main" val="3097181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Evans County Field (Control)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4171" y="967185"/>
            <a:ext cx="42731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71" y="1274962"/>
            <a:ext cx="4273176" cy="46909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3384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Evans County Field (Control)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4171" y="967185"/>
            <a:ext cx="42731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Depth to Claypan (cm)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89558" y="941868"/>
            <a:ext cx="4262060" cy="3176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Lachrymatory Factor (µmol/g)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71" y="1274962"/>
            <a:ext cx="4273176" cy="4690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58" y="1274962"/>
            <a:ext cx="4262060" cy="4686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349946" y="596590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=0.85</a:t>
            </a:r>
          </a:p>
        </p:txBody>
      </p:sp>
    </p:spTree>
    <p:extLst>
      <p:ext uri="{BB962C8B-B14F-4D97-AF65-F5344CB8AC3E}">
        <p14:creationId xmlns:p14="http://schemas.microsoft.com/office/powerpoint/2010/main" val="380435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Results Summary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In general, we saw similar relationships in 2021, as we did in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As claypan depth increases, onions become less pungent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Bulb d.w (yield) was less strongly related to pungency, sulfur, or depth to clay in 2021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Mixed statistical relationship among fields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18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79FEE0-75F6-5FC2-35EE-4B430D83C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6372" y="1228968"/>
            <a:ext cx="5667437" cy="46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Conclusions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 tremendous amount of variability exists within and among Vidalia onion fields.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18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soil A horizon thickness was identified as major factor in nutrient availability and onion yield and quality.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18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physical and chemical differences among soils within 25-acre areas was sufficient to affect nutrient availability and alter onion yield and quality.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Site-specific fertilizer recommendations and management plans may be needed in the Vidalia region to ensure consistency of onion quality and yield.</a:t>
            </a:r>
            <a:endParaRPr lang="en-US" sz="1800" dirty="0">
              <a:latin typeface="+mj-lt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1" name="Picture 10" descr="A field of gras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AAAB622-BC49-388E-9D35-58B54924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38" y="1251541"/>
            <a:ext cx="5238308" cy="2946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782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Onion Flavor Chemistry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1BE25-57FC-F293-5402-69F4E717D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613317"/>
            <a:ext cx="8709101" cy="63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5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Next Steps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309363" cy="4250823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Use machine learning algorithms to tease out interactions among soil properties and their relative contributions to onion pungency.  </a:t>
            </a:r>
            <a:endParaRPr lang="en-US" sz="1600" baseline="30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2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124" name="Picture 4" descr="Random Forest Algorithm: Dataset is split into subsamples, and each... |  Download Scientific Diagram">
            <a:extLst>
              <a:ext uri="{FF2B5EF4-FFF2-40B4-BE49-F238E27FC236}">
                <a16:creationId xmlns:a16="http://schemas.microsoft.com/office/drawing/2014/main" id="{5A5376C4-2601-16D0-0B56-4A1304F3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74" y="1624012"/>
            <a:ext cx="6429375" cy="3609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Follow-up Studies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50" y="1090611"/>
            <a:ext cx="5862366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Verify the relationship between claypan depth and onion pungency under a controlled setting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baseline="30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Use three claypan depths (6, 12, 18 inches) and two sulfur rates (~50 and 200 </a:t>
            </a:r>
            <a:r>
              <a:rPr lang="en-US" sz="2000" dirty="0" err="1">
                <a:latin typeface="Georgia" panose="02040502050405020303" pitchFamily="18" charset="0"/>
              </a:rPr>
              <a:t>lbs</a:t>
            </a:r>
            <a:r>
              <a:rPr lang="en-US" sz="2000" dirty="0">
                <a:latin typeface="Georgia" panose="02040502050405020303" pitchFamily="18" charset="0"/>
              </a:rPr>
              <a:t>/A)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Determine the critical claypan depth for sulfur uptake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Track onion root growth visually and using stable isotope S</a:t>
            </a:r>
            <a:r>
              <a:rPr lang="en-US" sz="1600" baseline="30000" dirty="0">
                <a:latin typeface="Georgia" panose="02040502050405020303" pitchFamily="18" charset="0"/>
              </a:rPr>
              <a:t>34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2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"/>
          <a:stretch/>
        </p:blipFill>
        <p:spPr>
          <a:xfrm>
            <a:off x="7336462" y="3771063"/>
            <a:ext cx="4295555" cy="2930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b="7867"/>
          <a:stretch/>
        </p:blipFill>
        <p:spPr>
          <a:xfrm>
            <a:off x="7336463" y="941868"/>
            <a:ext cx="4295555" cy="26206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>
            <a:stCxn id="14" idx="1"/>
          </p:cNvCxnSpPr>
          <p:nvPr/>
        </p:nvCxnSpPr>
        <p:spPr>
          <a:xfrm flipH="1">
            <a:off x="9718937" y="5057009"/>
            <a:ext cx="318982" cy="432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37919" y="4903120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Claypan</a:t>
            </a:r>
          </a:p>
        </p:txBody>
      </p:sp>
    </p:spTree>
    <p:extLst>
      <p:ext uri="{BB962C8B-B14F-4D97-AF65-F5344CB8AC3E}">
        <p14:creationId xmlns:p14="http://schemas.microsoft.com/office/powerpoint/2010/main" val="294385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Follow-up Studies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4575828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800" dirty="0">
                <a:latin typeface="Georgia" panose="02040502050405020303" pitchFamily="18" charset="0"/>
              </a:rPr>
              <a:t>Conduct a survey of soil characteristics across the Vidalia production region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Soil characteristics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Georgia" panose="02040502050405020303" pitchFamily="18" charset="0"/>
              </a:rPr>
              <a:t>Onion pungency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Georgia" panose="02040502050405020303" pitchFamily="18" charset="0"/>
              </a:rPr>
              <a:t>Sample ≥10% of production acreage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2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4733B1-4719-AFD8-4A47-DB4258376888}"/>
              </a:ext>
            </a:extLst>
          </p:cNvPr>
          <p:cNvGrpSpPr/>
          <p:nvPr/>
        </p:nvGrpSpPr>
        <p:grpSpPr>
          <a:xfrm>
            <a:off x="4390647" y="-215709"/>
            <a:ext cx="7627078" cy="7073709"/>
            <a:chOff x="4662139" y="118190"/>
            <a:chExt cx="7238563" cy="6583693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76D602-CE35-B981-5936-DF3D828D4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2139" y="118190"/>
              <a:ext cx="5126746" cy="6583693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0DAF45-4C72-3ACF-8BD6-926BCA27BF98}"/>
                </a:ext>
              </a:extLst>
            </p:cNvPr>
            <p:cNvSpPr/>
            <p:nvPr/>
          </p:nvSpPr>
          <p:spPr>
            <a:xfrm>
              <a:off x="7589520" y="3775166"/>
              <a:ext cx="248194" cy="16981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F2CA31-D77D-6D61-C3AD-3528476F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4796" y="2778831"/>
              <a:ext cx="2915906" cy="2165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A01EB64B-3EEE-5150-367D-97A540792F22}"/>
                </a:ext>
              </a:extLst>
            </p:cNvPr>
            <p:cNvSpPr/>
            <p:nvPr/>
          </p:nvSpPr>
          <p:spPr>
            <a:xfrm rot="16200000">
              <a:off x="7356835" y="3291709"/>
              <a:ext cx="2121792" cy="1136730"/>
            </a:xfrm>
            <a:prstGeom prst="trapezoid">
              <a:avLst>
                <a:gd name="adj" fmla="val 85938"/>
              </a:avLst>
            </a:prstGeom>
            <a:solidFill>
              <a:schemeClr val="bg1">
                <a:lumMod val="95000"/>
                <a:alpha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99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>
                <a:solidFill>
                  <a:schemeClr val="bg1"/>
                </a:solidFill>
                <a:latin typeface="Georgia" panose="02040502050405020303" pitchFamily="18" charset="0"/>
              </a:rPr>
              <a:t>Thank You!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440446" y="3229597"/>
            <a:ext cx="4243066" cy="2566989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50000"/>
              <a:buNone/>
            </a:pPr>
            <a:r>
              <a:rPr lang="en-US" sz="2000" u="sng" dirty="0">
                <a:latin typeface="Georgia" panose="02040502050405020303" pitchFamily="18" charset="0"/>
              </a:rPr>
              <a:t>UGA Extension Agents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Aubrey Shirley, Tattnall County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Derrick Bowen, Tattnall County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Jason Edenfield, Toombs County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Savannah Tanner, Emanuel County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Steven Powell, Treutlen County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Georgia" panose="02040502050405020303" pitchFamily="18" charset="0"/>
              </a:rPr>
              <a:t>Ross Greene, Evans County</a:t>
            </a:r>
            <a:endParaRPr lang="en-US" sz="20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27" y="2870055"/>
            <a:ext cx="3247716" cy="3675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710" y="2870055"/>
            <a:ext cx="3232606" cy="3675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Subtitle 3"/>
          <p:cNvSpPr txBox="1">
            <a:spLocks/>
          </p:cNvSpPr>
          <p:nvPr/>
        </p:nvSpPr>
        <p:spPr>
          <a:xfrm>
            <a:off x="5236289" y="1136605"/>
            <a:ext cx="6326058" cy="12756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ct val="50000"/>
            </a:pPr>
            <a:r>
              <a:rPr lang="en-US" sz="2200" u="sng" dirty="0">
                <a:latin typeface="Georgia" panose="02040502050405020303" pitchFamily="18" charset="0"/>
              </a:rPr>
              <a:t>UGA Vidalia Onion and Vegetable Research Center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700" dirty="0">
                <a:latin typeface="Georgia" panose="02040502050405020303" pitchFamily="18" charset="0"/>
              </a:rPr>
              <a:t>Chris Tyson, Area Onion Agent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700" dirty="0">
                <a:latin typeface="Georgia" panose="02040502050405020303" pitchFamily="18" charset="0"/>
              </a:rPr>
              <a:t>Denny Thigpen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700" dirty="0">
                <a:latin typeface="Georgia" panose="02040502050405020303" pitchFamily="18" charset="0"/>
              </a:rPr>
              <a:t>Daniel Clark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365760" lvl="2" algn="l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365760" lvl="2" algn="l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2" name="Subtitle 3"/>
          <p:cNvSpPr txBox="1">
            <a:spLocks/>
          </p:cNvSpPr>
          <p:nvPr/>
        </p:nvSpPr>
        <p:spPr>
          <a:xfrm>
            <a:off x="440446" y="1209709"/>
            <a:ext cx="4384713" cy="357471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50000"/>
              <a:buNone/>
            </a:pPr>
            <a:r>
              <a:rPr lang="en-US" sz="2200" u="sng" dirty="0">
                <a:latin typeface="Georgia" panose="02040502050405020303" pitchFamily="18" charset="0"/>
              </a:rPr>
              <a:t>Vidalia Onion Committee </a:t>
            </a:r>
          </a:p>
          <a:p>
            <a:pPr marL="91440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91440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91440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3692" t="26345" r="6571" b="30976"/>
          <a:stretch/>
        </p:blipFill>
        <p:spPr>
          <a:xfrm>
            <a:off x="315150" y="1503154"/>
            <a:ext cx="2874099" cy="13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21569"/>
              </p:ext>
            </p:extLst>
          </p:nvPr>
        </p:nvGraphicFramePr>
        <p:xfrm>
          <a:off x="108283" y="1467853"/>
          <a:ext cx="11863143" cy="2406317"/>
        </p:xfrm>
        <a:graphic>
          <a:graphicData uri="http://schemas.openxmlformats.org/drawingml/2006/table">
            <a:tbl>
              <a:tblPr/>
              <a:tblGrid>
                <a:gridCol w="1523709">
                  <a:extLst>
                    <a:ext uri="{9D8B030D-6E8A-4147-A177-3AD203B41FA5}">
                      <a16:colId xmlns:a16="http://schemas.microsoft.com/office/drawing/2014/main" val="4167233945"/>
                    </a:ext>
                  </a:extLst>
                </a:gridCol>
                <a:gridCol w="471623">
                  <a:extLst>
                    <a:ext uri="{9D8B030D-6E8A-4147-A177-3AD203B41FA5}">
                      <a16:colId xmlns:a16="http://schemas.microsoft.com/office/drawing/2014/main" val="785470031"/>
                    </a:ext>
                  </a:extLst>
                </a:gridCol>
                <a:gridCol w="507903">
                  <a:extLst>
                    <a:ext uri="{9D8B030D-6E8A-4147-A177-3AD203B41FA5}">
                      <a16:colId xmlns:a16="http://schemas.microsoft.com/office/drawing/2014/main" val="3400671106"/>
                    </a:ext>
                  </a:extLst>
                </a:gridCol>
                <a:gridCol w="616738">
                  <a:extLst>
                    <a:ext uri="{9D8B030D-6E8A-4147-A177-3AD203B41FA5}">
                      <a16:colId xmlns:a16="http://schemas.microsoft.com/office/drawing/2014/main" val="3144756312"/>
                    </a:ext>
                  </a:extLst>
                </a:gridCol>
                <a:gridCol w="507902">
                  <a:extLst>
                    <a:ext uri="{9D8B030D-6E8A-4147-A177-3AD203B41FA5}">
                      <a16:colId xmlns:a16="http://schemas.microsoft.com/office/drawing/2014/main" val="1578751498"/>
                    </a:ext>
                  </a:extLst>
                </a:gridCol>
                <a:gridCol w="423253">
                  <a:extLst>
                    <a:ext uri="{9D8B030D-6E8A-4147-A177-3AD203B41FA5}">
                      <a16:colId xmlns:a16="http://schemas.microsoft.com/office/drawing/2014/main" val="473001363"/>
                    </a:ext>
                  </a:extLst>
                </a:gridCol>
                <a:gridCol w="713482">
                  <a:extLst>
                    <a:ext uri="{9D8B030D-6E8A-4147-A177-3AD203B41FA5}">
                      <a16:colId xmlns:a16="http://schemas.microsoft.com/office/drawing/2014/main" val="2643511550"/>
                    </a:ext>
                  </a:extLst>
                </a:gridCol>
                <a:gridCol w="386973">
                  <a:extLst>
                    <a:ext uri="{9D8B030D-6E8A-4147-A177-3AD203B41FA5}">
                      <a16:colId xmlns:a16="http://schemas.microsoft.com/office/drawing/2014/main" val="2453112983"/>
                    </a:ext>
                  </a:extLst>
                </a:gridCol>
                <a:gridCol w="470517">
                  <a:extLst>
                    <a:ext uri="{9D8B030D-6E8A-4147-A177-3AD203B41FA5}">
                      <a16:colId xmlns:a16="http://schemas.microsoft.com/office/drawing/2014/main" val="4223078859"/>
                    </a:ext>
                  </a:extLst>
                </a:gridCol>
                <a:gridCol w="536421">
                  <a:extLst>
                    <a:ext uri="{9D8B030D-6E8A-4147-A177-3AD203B41FA5}">
                      <a16:colId xmlns:a16="http://schemas.microsoft.com/office/drawing/2014/main" val="3613358199"/>
                    </a:ext>
                  </a:extLst>
                </a:gridCol>
                <a:gridCol w="608632">
                  <a:extLst>
                    <a:ext uri="{9D8B030D-6E8A-4147-A177-3AD203B41FA5}">
                      <a16:colId xmlns:a16="http://schemas.microsoft.com/office/drawing/2014/main" val="955101593"/>
                    </a:ext>
                  </a:extLst>
                </a:gridCol>
                <a:gridCol w="753050">
                  <a:extLst>
                    <a:ext uri="{9D8B030D-6E8A-4147-A177-3AD203B41FA5}">
                      <a16:colId xmlns:a16="http://schemas.microsoft.com/office/drawing/2014/main" val="1574528151"/>
                    </a:ext>
                  </a:extLst>
                </a:gridCol>
                <a:gridCol w="557051">
                  <a:extLst>
                    <a:ext uri="{9D8B030D-6E8A-4147-A177-3AD203B41FA5}">
                      <a16:colId xmlns:a16="http://schemas.microsoft.com/office/drawing/2014/main" val="2111079549"/>
                    </a:ext>
                  </a:extLst>
                </a:gridCol>
                <a:gridCol w="701472">
                  <a:extLst>
                    <a:ext uri="{9D8B030D-6E8A-4147-A177-3AD203B41FA5}">
                      <a16:colId xmlns:a16="http://schemas.microsoft.com/office/drawing/2014/main" val="1271985430"/>
                    </a:ext>
                  </a:extLst>
                </a:gridCol>
                <a:gridCol w="608632">
                  <a:extLst>
                    <a:ext uri="{9D8B030D-6E8A-4147-A177-3AD203B41FA5}">
                      <a16:colId xmlns:a16="http://schemas.microsoft.com/office/drawing/2014/main" val="3758156232"/>
                    </a:ext>
                  </a:extLst>
                </a:gridCol>
                <a:gridCol w="753050">
                  <a:extLst>
                    <a:ext uri="{9D8B030D-6E8A-4147-A177-3AD203B41FA5}">
                      <a16:colId xmlns:a16="http://schemas.microsoft.com/office/drawing/2014/main" val="2573880965"/>
                    </a:ext>
                  </a:extLst>
                </a:gridCol>
                <a:gridCol w="629262">
                  <a:extLst>
                    <a:ext uri="{9D8B030D-6E8A-4147-A177-3AD203B41FA5}">
                      <a16:colId xmlns:a16="http://schemas.microsoft.com/office/drawing/2014/main" val="2059125262"/>
                    </a:ext>
                  </a:extLst>
                </a:gridCol>
                <a:gridCol w="567368">
                  <a:extLst>
                    <a:ext uri="{9D8B030D-6E8A-4147-A177-3AD203B41FA5}">
                      <a16:colId xmlns:a16="http://schemas.microsoft.com/office/drawing/2014/main" val="1520860490"/>
                    </a:ext>
                  </a:extLst>
                </a:gridCol>
                <a:gridCol w="526105">
                  <a:extLst>
                    <a:ext uri="{9D8B030D-6E8A-4147-A177-3AD203B41FA5}">
                      <a16:colId xmlns:a16="http://schemas.microsoft.com/office/drawing/2014/main" val="789370624"/>
                    </a:ext>
                  </a:extLst>
                </a:gridCol>
              </a:tblGrid>
              <a:tr h="6786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Depth to Claypan (cm)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Claypan Sulfur (ppm)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Bulb d.w.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(g)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Pyruvic Acid (µmol/mL)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Lachrymatory Factor (µmol/mL)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Leaf Sulfur Content (%)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327534"/>
                  </a:ext>
                </a:extLst>
              </a:tr>
              <a:tr h="345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Location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584"/>
                  </a:ext>
                </a:extLst>
              </a:tr>
              <a:tr h="345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Emanual County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70301"/>
                  </a:ext>
                </a:extLst>
              </a:tr>
              <a:tr h="345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Evans County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717216"/>
                  </a:ext>
                </a:extLst>
              </a:tr>
              <a:tr h="345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Tattnall County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61071"/>
                  </a:ext>
                </a:extLst>
              </a:tr>
              <a:tr h="3455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Toombs County 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128" marR="9128" marT="91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67361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7485" y="1082842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Table</a:t>
            </a:r>
          </a:p>
        </p:txBody>
      </p:sp>
    </p:spTree>
    <p:extLst>
      <p:ext uri="{BB962C8B-B14F-4D97-AF65-F5344CB8AC3E}">
        <p14:creationId xmlns:p14="http://schemas.microsoft.com/office/powerpoint/2010/main" val="276461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Tattnall County Field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150" y="1023667"/>
            <a:ext cx="1176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Pearson’s correlation among measured attributes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150" y="3666117"/>
            <a:ext cx="626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indicates statistically significant relationship (</a:t>
            </a:r>
            <a:r>
              <a:rPr lang="en-US" i="1" dirty="0"/>
              <a:t>P</a:t>
            </a:r>
            <a:r>
              <a:rPr lang="en-US" dirty="0"/>
              <a:t>≤0.05)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99372"/>
              </p:ext>
            </p:extLst>
          </p:nvPr>
        </p:nvGraphicFramePr>
        <p:xfrm>
          <a:off x="125927" y="1378175"/>
          <a:ext cx="11955704" cy="2287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944387" imgH="2104933" progId="Excel.Sheet.12">
                  <p:embed/>
                </p:oleObj>
              </mc:Choice>
              <mc:Fallback>
                <p:oleObj name="Worksheet" r:id="rId4" imgW="12944387" imgH="21049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27" y="1378175"/>
                        <a:ext cx="11955704" cy="22879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04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Toombs County Field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54605" y="941868"/>
            <a:ext cx="5882976" cy="5860346"/>
            <a:chOff x="6173113" y="722174"/>
            <a:chExt cx="5725332" cy="57116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3114" y="1046747"/>
              <a:ext cx="2994949" cy="15219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3962" t="23158" r="32038"/>
            <a:stretch/>
          </p:blipFill>
          <p:spPr>
            <a:xfrm>
              <a:off x="8067370" y="2068328"/>
              <a:ext cx="523178" cy="4145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68063" y="1046746"/>
              <a:ext cx="2729511" cy="15219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t="29767" r="41527" b="7647"/>
            <a:stretch/>
          </p:blipFill>
          <p:spPr>
            <a:xfrm>
              <a:off x="10802630" y="2149029"/>
              <a:ext cx="560479" cy="3338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73113" y="722174"/>
              <a:ext cx="299494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Depth to Claypan (cm)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68062" y="722175"/>
              <a:ext cx="272951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Claypan Sulfur (ppm)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3982" y="2875079"/>
              <a:ext cx="2994079" cy="16472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73983" y="2568719"/>
              <a:ext cx="299494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Bulb d.w. (g)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68932" y="2573234"/>
              <a:ext cx="272951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Pyruvic Acid (µmol/g)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l="3625" t="29400" r="42806" b="8476"/>
            <a:stretch/>
          </p:blipFill>
          <p:spPr>
            <a:xfrm>
              <a:off x="7968012" y="4004884"/>
              <a:ext cx="721894" cy="43105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68062" y="2876495"/>
              <a:ext cx="2730382" cy="164579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/>
            <a:srcRect l="1602" t="26013" r="52755" b="12908"/>
            <a:stretch/>
          </p:blipFill>
          <p:spPr>
            <a:xfrm>
              <a:off x="10802630" y="4013273"/>
              <a:ext cx="641684" cy="4395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173983" y="4528004"/>
              <a:ext cx="299494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Lachrymatory Factor (µmol/g)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68061" y="4529420"/>
              <a:ext cx="272951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Leaf Sulfur Content (%)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73113" y="4824139"/>
              <a:ext cx="2994948" cy="160963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/>
            <a:srcRect l="3380" t="29352" r="47730" b="10840"/>
            <a:stretch/>
          </p:blipFill>
          <p:spPr>
            <a:xfrm>
              <a:off x="7968012" y="6001492"/>
              <a:ext cx="665082" cy="3816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68933" y="4835780"/>
              <a:ext cx="2729512" cy="15979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/>
            <a:srcRect l="2721" t="23777" r="53493" b="6379"/>
            <a:stretch/>
          </p:blipFill>
          <p:spPr>
            <a:xfrm>
              <a:off x="10845380" y="5934468"/>
              <a:ext cx="558472" cy="434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90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Toombs County Field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150" y="1023667"/>
            <a:ext cx="1176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Pearson’s correlation among measured attributes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150" y="3666117"/>
            <a:ext cx="616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indicates statistically significant relationship (</a:t>
            </a:r>
            <a:r>
              <a:rPr lang="en-US" i="1" dirty="0"/>
              <a:t>P</a:t>
            </a:r>
            <a:r>
              <a:rPr lang="en-US" dirty="0"/>
              <a:t>≤0.05)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815110"/>
              </p:ext>
            </p:extLst>
          </p:nvPr>
        </p:nvGraphicFramePr>
        <p:xfrm>
          <a:off x="118252" y="1477962"/>
          <a:ext cx="11963379" cy="208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153996" imgH="2104933" progId="Excel.Sheet.12">
                  <p:embed/>
                </p:oleObj>
              </mc:Choice>
              <mc:Fallback>
                <p:oleObj name="Worksheet" r:id="rId4" imgW="13153996" imgH="21049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252" y="1477962"/>
                        <a:ext cx="11963379" cy="20894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868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Emanuel County Field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492235" y="941868"/>
            <a:ext cx="5784875" cy="5954165"/>
            <a:chOff x="5763068" y="892324"/>
            <a:chExt cx="5327451" cy="59541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3068" y="1209187"/>
              <a:ext cx="2610585" cy="161508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763068" y="892324"/>
              <a:ext cx="261058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Depth to Claypan (cm)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3965" y="1209187"/>
              <a:ext cx="2716554" cy="16305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3068" y="3140062"/>
              <a:ext cx="2610585" cy="171560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4575" y="3140062"/>
              <a:ext cx="2735633" cy="171560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3068" y="5171462"/>
              <a:ext cx="2610585" cy="167502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73654" y="5171462"/>
              <a:ext cx="2716554" cy="167502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763068" y="2824270"/>
              <a:ext cx="261058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Bulb d.w (g)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63068" y="4855670"/>
              <a:ext cx="261058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Lachrymatory Factor (µmol/g)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73653" y="893395"/>
              <a:ext cx="271655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Claypan Sulfur (ppm)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73964" y="2823199"/>
              <a:ext cx="271655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Pyruvic Acid (µmol/g)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73964" y="4859032"/>
              <a:ext cx="271655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Leaf Sulfur Content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407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Emanuel County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150" y="3666117"/>
            <a:ext cx="616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indicates statistically significant relationship (</a:t>
            </a:r>
            <a:r>
              <a:rPr lang="en-US" i="1" dirty="0"/>
              <a:t>P</a:t>
            </a:r>
            <a:r>
              <a:rPr lang="en-US" dirty="0"/>
              <a:t>≤0.05)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556929"/>
              </p:ext>
            </p:extLst>
          </p:nvPr>
        </p:nvGraphicFramePr>
        <p:xfrm>
          <a:off x="322404" y="1489587"/>
          <a:ext cx="11759227" cy="217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992217" imgH="2104933" progId="Excel.Sheet.12">
                  <p:embed/>
                </p:oleObj>
              </mc:Choice>
              <mc:Fallback>
                <p:oleObj name="Worksheet" r:id="rId4" imgW="12992217" imgH="21049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2404" y="1489587"/>
                        <a:ext cx="11759227" cy="21765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15150" y="1023667"/>
            <a:ext cx="1176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Pearson’s correlation among measured attributes  </a:t>
            </a:r>
          </a:p>
        </p:txBody>
      </p:sp>
    </p:spTree>
    <p:extLst>
      <p:ext uri="{BB962C8B-B14F-4D97-AF65-F5344CB8AC3E}">
        <p14:creationId xmlns:p14="http://schemas.microsoft.com/office/powerpoint/2010/main" val="116788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Onion Flavor Chemistry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1BE25-57FC-F293-5402-69F4E717D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613317"/>
            <a:ext cx="8709101" cy="63338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DF65F-C4FA-654C-2574-32E82CDDAFB1}"/>
              </a:ext>
            </a:extLst>
          </p:cNvPr>
          <p:cNvSpPr/>
          <p:nvPr/>
        </p:nvSpPr>
        <p:spPr>
          <a:xfrm>
            <a:off x="4895385" y="5018049"/>
            <a:ext cx="1293542" cy="869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AECB3-27B2-38D6-24C5-E86D9CEC97CC}"/>
              </a:ext>
            </a:extLst>
          </p:cNvPr>
          <p:cNvSpPr/>
          <p:nvPr/>
        </p:nvSpPr>
        <p:spPr>
          <a:xfrm>
            <a:off x="7089370" y="5003181"/>
            <a:ext cx="1293542" cy="869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646F0-4BF6-FD29-7965-E74466C936E9}"/>
              </a:ext>
            </a:extLst>
          </p:cNvPr>
          <p:cNvSpPr/>
          <p:nvPr/>
        </p:nvSpPr>
        <p:spPr>
          <a:xfrm>
            <a:off x="8136672" y="2623502"/>
            <a:ext cx="1163445" cy="84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85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Evans County Field (Control)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82673" y="882936"/>
            <a:ext cx="7591345" cy="5807088"/>
            <a:chOff x="5158770" y="1241704"/>
            <a:chExt cx="6845812" cy="5626177"/>
          </a:xfrm>
        </p:grpSpPr>
        <p:sp>
          <p:nvSpPr>
            <p:cNvPr id="24" name="TextBox 23"/>
            <p:cNvSpPr txBox="1"/>
            <p:nvPr/>
          </p:nvSpPr>
          <p:spPr>
            <a:xfrm>
              <a:off x="5172065" y="1241704"/>
              <a:ext cx="2274426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Depth to Claypan (cm)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55691" y="1241704"/>
              <a:ext cx="227446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Claypan Sulfur (ppm)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730117" y="1241704"/>
              <a:ext cx="2274465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Bulb d.w. (g)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67217" y="4059210"/>
              <a:ext cx="2274426" cy="3157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Pyruvic Acid (µmol/g)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55691" y="4059210"/>
              <a:ext cx="227442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LF (µmol/g)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30156" y="4059210"/>
              <a:ext cx="227442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Leaf Sulfur Content (%)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5181" y="1549481"/>
              <a:ext cx="2290510" cy="250406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3375" y="1557496"/>
              <a:ext cx="2276781" cy="25040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6349" y="1557496"/>
              <a:ext cx="2288233" cy="24936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8770" y="4380670"/>
              <a:ext cx="2294605" cy="247733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3375" y="4366987"/>
              <a:ext cx="2274706" cy="24910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0155" y="4375002"/>
              <a:ext cx="2274427" cy="2492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536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Evans County Field (Control)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192161"/>
              </p:ext>
            </p:extLst>
          </p:nvPr>
        </p:nvGraphicFramePr>
        <p:xfrm>
          <a:off x="315150" y="1499443"/>
          <a:ext cx="11766481" cy="2060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3573213" imgH="2104933" progId="Excel.Sheet.12">
                  <p:embed/>
                </p:oleObj>
              </mc:Choice>
              <mc:Fallback>
                <p:oleObj name="Worksheet" r:id="rId3" imgW="13573213" imgH="21049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150" y="1499443"/>
                        <a:ext cx="11766481" cy="20602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15150" y="1023667"/>
            <a:ext cx="11766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Pearson’s correlation among measured attributes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150" y="3666117"/>
            <a:ext cx="616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indicates statistically significant relationship (</a:t>
            </a:r>
            <a:r>
              <a:rPr lang="en-US" i="1" dirty="0"/>
              <a:t>P</a:t>
            </a:r>
            <a:r>
              <a:rPr lang="en-US" dirty="0"/>
              <a:t>≤0.05)</a:t>
            </a:r>
          </a:p>
        </p:txBody>
      </p:sp>
    </p:spTree>
    <p:extLst>
      <p:ext uri="{BB962C8B-B14F-4D97-AF65-F5344CB8AC3E}">
        <p14:creationId xmlns:p14="http://schemas.microsoft.com/office/powerpoint/2010/main" val="148682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rgbClr val="B80000">
              <a:alpha val="7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15151" y="1607343"/>
            <a:ext cx="5907229" cy="4426743"/>
          </a:xfrm>
        </p:spPr>
        <p:txBody>
          <a:bodyPr>
            <a:normAutofit/>
          </a:bodyPr>
          <a:lstStyle/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Onion pungency = genetics x environment  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Environment:</a:t>
            </a:r>
          </a:p>
          <a:p>
            <a:pPr marL="548640" lvl="1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Irrigation</a:t>
            </a:r>
          </a:p>
          <a:p>
            <a:pPr marL="548640" lvl="1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Root zone temperature</a:t>
            </a:r>
          </a:p>
          <a:p>
            <a:pPr marL="548640" lvl="1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Nitrogen </a:t>
            </a:r>
          </a:p>
          <a:p>
            <a:pPr marL="548640" lvl="1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Sulfur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Sulfur availability is the greatest environmental component affecting onion pungency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SzPct val="50000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 (Freeman and Mossadeghi, 1970)</a:t>
            </a: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 algn="l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 algn="l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17" y="1678483"/>
            <a:ext cx="4997449" cy="3871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30018" y="190501"/>
            <a:ext cx="9144000" cy="65210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Drivers of Onion Pungency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326" y="6511130"/>
            <a:ext cx="888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eorgia" panose="02040502050405020303" pitchFamily="18" charset="0"/>
              </a:rPr>
              <a:t>Kopsell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en-US" sz="1400" i="1" dirty="0">
                <a:latin typeface="Georgia" panose="02040502050405020303" pitchFamily="18" charset="0"/>
              </a:rPr>
              <a:t>et al</a:t>
            </a:r>
            <a:r>
              <a:rPr lang="en-US" sz="1400" dirty="0">
                <a:latin typeface="Georgia" panose="02040502050405020303" pitchFamily="18" charset="0"/>
              </a:rPr>
              <a:t>., 2002; </a:t>
            </a:r>
            <a:r>
              <a:rPr lang="en-US" sz="1400" dirty="0" err="1">
                <a:latin typeface="Georgia" panose="02040502050405020303" pitchFamily="18" charset="0"/>
              </a:rPr>
              <a:t>Yoo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  <a:r>
              <a:rPr lang="en-US" sz="1400" i="1" dirty="0">
                <a:latin typeface="Georgia" panose="02040502050405020303" pitchFamily="18" charset="0"/>
              </a:rPr>
              <a:t>et al</a:t>
            </a:r>
            <a:r>
              <a:rPr lang="en-US" sz="1400" dirty="0">
                <a:latin typeface="Georgia" panose="02040502050405020303" pitchFamily="18" charset="0"/>
              </a:rPr>
              <a:t>., 2006; Randle &amp; </a:t>
            </a:r>
            <a:r>
              <a:rPr lang="en-US" sz="1400" dirty="0" err="1">
                <a:latin typeface="Georgia" panose="02040502050405020303" pitchFamily="18" charset="0"/>
              </a:rPr>
              <a:t>Bushard</a:t>
            </a:r>
            <a:r>
              <a:rPr lang="en-US" sz="1400" dirty="0">
                <a:latin typeface="Georgia" panose="02040502050405020303" pitchFamily="18" charset="0"/>
              </a:rPr>
              <a:t>, 1993; Randle </a:t>
            </a:r>
            <a:r>
              <a:rPr lang="en-US" sz="1400" i="1" dirty="0">
                <a:latin typeface="Georgia" panose="02040502050405020303" pitchFamily="18" charset="0"/>
              </a:rPr>
              <a:t>et al</a:t>
            </a:r>
            <a:r>
              <a:rPr lang="en-US" sz="1400" dirty="0">
                <a:latin typeface="Georgia" panose="02040502050405020303" pitchFamily="18" charset="0"/>
              </a:rPr>
              <a:t>., 1995; </a:t>
            </a:r>
            <a:r>
              <a:rPr lang="en-US" sz="1400" dirty="0" err="1">
                <a:latin typeface="Georgia" panose="02040502050405020303" pitchFamily="18" charset="0"/>
              </a:rPr>
              <a:t>Coolong</a:t>
            </a:r>
            <a:r>
              <a:rPr lang="en-US" sz="1400" dirty="0">
                <a:latin typeface="Georgia" panose="02040502050405020303" pitchFamily="18" charset="0"/>
              </a:rPr>
              <a:t> &amp; Randle, 2003</a:t>
            </a:r>
          </a:p>
        </p:txBody>
      </p:sp>
    </p:spTree>
    <p:extLst>
      <p:ext uri="{BB962C8B-B14F-4D97-AF65-F5344CB8AC3E}">
        <p14:creationId xmlns:p14="http://schemas.microsoft.com/office/powerpoint/2010/main" val="19834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rgbClr val="B80000">
              <a:alpha val="7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15150" y="1090611"/>
            <a:ext cx="5193552" cy="4943475"/>
          </a:xfrm>
        </p:spPr>
        <p:txBody>
          <a:bodyPr>
            <a:normAutofit/>
          </a:bodyPr>
          <a:lstStyle/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Sulfur is an essential element for all plants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Too little sulfur causes deficiency symptoms, which can reduce yields 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Excess sulfur allows for surplus accumulation within the onion, producing highly pungent onions. </a:t>
            </a: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91440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Randle et al. 1995 found a linear increase in concentration in flavor-associated compounds in onions with sulfur fertility.</a:t>
            </a: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 algn="l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 algn="l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 algn="l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630018" y="190501"/>
            <a:ext cx="9144000" cy="65210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Importance of Sulfur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D6072A-1E85-4726-AE98-D9A9657A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52" y="1106069"/>
            <a:ext cx="2322931" cy="23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lfur">
            <a:extLst>
              <a:ext uri="{FF2B5EF4-FFF2-40B4-BE49-F238E27FC236}">
                <a16:creationId xmlns:a16="http://schemas.microsoft.com/office/drawing/2014/main" id="{1CB98B72-5268-4EB2-9AD1-24CA484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59" y="1286741"/>
            <a:ext cx="3058526" cy="21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A06AA629-AE22-44B0-8028-FB13B3A8E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3661"/>
          <a:stretch/>
        </p:blipFill>
        <p:spPr bwMode="auto">
          <a:xfrm>
            <a:off x="6324459" y="3515372"/>
            <a:ext cx="5372240" cy="251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326" y="6511130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Randle </a:t>
            </a:r>
            <a:r>
              <a:rPr lang="en-US" sz="1400" i="1" dirty="0">
                <a:latin typeface="Georgia" panose="02040502050405020303" pitchFamily="18" charset="0"/>
              </a:rPr>
              <a:t>et al</a:t>
            </a:r>
            <a:r>
              <a:rPr lang="en-US" sz="1400" dirty="0">
                <a:latin typeface="Georgia" panose="02040502050405020303" pitchFamily="18" charset="0"/>
              </a:rPr>
              <a:t>., 1995; Freeman and </a:t>
            </a:r>
            <a:r>
              <a:rPr lang="en-US" sz="1400" dirty="0" err="1">
                <a:latin typeface="Georgia" panose="02040502050405020303" pitchFamily="18" charset="0"/>
              </a:rPr>
              <a:t>Mossadehi</a:t>
            </a:r>
            <a:r>
              <a:rPr lang="en-US" sz="1400" dirty="0">
                <a:latin typeface="Georgia" panose="02040502050405020303" pitchFamily="18" charset="0"/>
              </a:rPr>
              <a:t>, 1970</a:t>
            </a:r>
          </a:p>
        </p:txBody>
      </p:sp>
    </p:spTree>
    <p:extLst>
      <p:ext uri="{BB962C8B-B14F-4D97-AF65-F5344CB8AC3E}">
        <p14:creationId xmlns:p14="http://schemas.microsoft.com/office/powerpoint/2010/main" val="12840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Importance of Soil Characteristic</a:t>
            </a: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15150" y="1090611"/>
            <a:ext cx="6527777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Soils play a critical role in crop productivity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Retain and supply nutrients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Absorb and retain water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Allow or prevent root penetration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u="sng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389107-BC70-4828-8541-8693FE7A5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292" y="1554294"/>
            <a:ext cx="4739267" cy="33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Importance of Soil Characteristic</a:t>
            </a: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15150" y="1090611"/>
            <a:ext cx="6527777" cy="494347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400" u="sng" dirty="0">
                <a:latin typeface="+mj-lt"/>
                <a:cs typeface="Times New Roman" panose="02020603050405020304" pitchFamily="18" charset="0"/>
              </a:rPr>
              <a:t>Research Questions: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Can the soil variability within a single field influence onion pungency?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Which specific soil characteristics influence onion pungency?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Can we manage soil variability? </a:t>
            </a: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1600" dirty="0">
              <a:latin typeface="Georgia" panose="02040502050405020303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5995" y="1767572"/>
            <a:ext cx="288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Short-term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862" y="3241354"/>
            <a:ext cx="1947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Long-term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947862" y="2076207"/>
            <a:ext cx="1063198" cy="675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6797840" y="1681585"/>
            <a:ext cx="1213220" cy="39462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5388971" y="3533741"/>
            <a:ext cx="140886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" y="6034086"/>
            <a:ext cx="2518042" cy="6677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46AFF-B3FC-47FE-A6F9-B3CE448F0D67}"/>
              </a:ext>
            </a:extLst>
          </p:cNvPr>
          <p:cNvSpPr/>
          <p:nvPr/>
        </p:nvSpPr>
        <p:spPr>
          <a:xfrm>
            <a:off x="0" y="1"/>
            <a:ext cx="12192000" cy="845280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0018" y="96588"/>
            <a:ext cx="9144000" cy="65210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Study Design: 2020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93935" y="1025911"/>
            <a:ext cx="4708144" cy="5722261"/>
            <a:chOff x="7470476" y="1025911"/>
            <a:chExt cx="4531603" cy="57222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43" t="2952" r="7215"/>
            <a:stretch/>
          </p:blipFill>
          <p:spPr>
            <a:xfrm>
              <a:off x="9252847" y="5080316"/>
              <a:ext cx="1237785" cy="16678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0632" y="5080316"/>
              <a:ext cx="1511447" cy="1667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86" t="15329" r="5978" b="15592"/>
            <a:stretch/>
          </p:blipFill>
          <p:spPr>
            <a:xfrm>
              <a:off x="7470477" y="1025911"/>
              <a:ext cx="4531601" cy="4054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6" r="14959" b="10283"/>
            <a:stretch/>
          </p:blipFill>
          <p:spPr>
            <a:xfrm rot="5400000">
              <a:off x="7609449" y="4963944"/>
              <a:ext cx="1645255" cy="1923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Subtitle 3"/>
          <p:cNvSpPr txBox="1">
            <a:spLocks/>
          </p:cNvSpPr>
          <p:nvPr/>
        </p:nvSpPr>
        <p:spPr>
          <a:xfrm>
            <a:off x="315149" y="1090611"/>
            <a:ext cx="6181903" cy="4943475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A 26-acre portion of an onion field in Tattnall County was studies during the 2020 growing season.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Highly variable soil profile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Tifton, Dothan, and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Leefield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soil profiles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Sampled on 0.5-acre grids (51 total samples)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Data collected: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Soil samples prior to planting &amp; fertilization (top 6” and claypan)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Total and plant available nutrients determined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Depth to claypan measured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Plant tissue at bulb initiation &amp; harvest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Bulbs at harvest for yield and pungency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Managed following the grower’s standard cultivation practices.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Georgia" panose="02040502050405020303" pitchFamily="18" charset="0"/>
              <a:buChar char="●"/>
            </a:pP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marL="548640" lvl="2" indent="-182880">
              <a:lnSpc>
                <a:spcPct val="1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  <a:p>
            <a:pPr marL="365760" lvl="2">
              <a:lnSpc>
                <a:spcPct val="100000"/>
              </a:lnSpc>
              <a:spcBef>
                <a:spcPts val="0"/>
              </a:spcBef>
              <a:buSzPct val="50000"/>
            </a:pPr>
            <a:endParaRPr lang="en-US" dirty="0">
              <a:latin typeface="Georgia" panose="02040502050405020303" pitchFamily="18" charset="0"/>
            </a:endParaRPr>
          </a:p>
          <a:p>
            <a:pPr marL="457200" indent="-457200">
              <a:buSzPct val="50000"/>
              <a:buFont typeface="Wingdings" panose="05000000000000000000" pitchFamily="2" charset="2"/>
              <a:buChar char="Ø"/>
            </a:pP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GA Extension/4-H Theme">
  <a:themeElements>
    <a:clrScheme name="UGA Branding">
      <a:dk1>
        <a:srgbClr val="000000"/>
      </a:dk1>
      <a:lt1>
        <a:srgbClr val="FFFFFF"/>
      </a:lt1>
      <a:dk2>
        <a:srgbClr val="BA0C2F"/>
      </a:dk2>
      <a:lt2>
        <a:srgbClr val="9EA2A2"/>
      </a:lt2>
      <a:accent1>
        <a:srgbClr val="00A3AD"/>
      </a:accent1>
      <a:accent2>
        <a:srgbClr val="B7BF10"/>
      </a:accent2>
      <a:accent3>
        <a:srgbClr val="004E60"/>
      </a:accent3>
      <a:accent4>
        <a:srgbClr val="664359"/>
      </a:accent4>
      <a:accent5>
        <a:srgbClr val="594924"/>
      </a:accent5>
      <a:accent6>
        <a:srgbClr val="554F47"/>
      </a:accent6>
      <a:hlink>
        <a:srgbClr val="BA0C2F"/>
      </a:hlink>
      <a:folHlink>
        <a:srgbClr val="E3002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11323</TotalTime>
  <Words>1850</Words>
  <Application>Microsoft Office PowerPoint</Application>
  <PresentationFormat>Widescreen</PresentationFormat>
  <Paragraphs>501</Paragraphs>
  <Slides>41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Garamond</vt:lpstr>
      <vt:lpstr>Georgia</vt:lpstr>
      <vt:lpstr>Oswald</vt:lpstr>
      <vt:lpstr>Oswald Medium</vt:lpstr>
      <vt:lpstr>Trade Gothic LT Std Cn</vt:lpstr>
      <vt:lpstr>Wingdings</vt:lpstr>
      <vt:lpstr>UGA Extension/4-H Theme</vt:lpstr>
      <vt:lpstr>Worksheet</vt:lpstr>
      <vt:lpstr>Spatial Variability of Soil Characteristics Affects Sulfur Availability and Flavor Profile in Vidalia Onions</vt:lpstr>
      <vt:lpstr>Vidalia Onions</vt:lpstr>
      <vt:lpstr>PowerPoint Presentation</vt:lpstr>
      <vt:lpstr>PowerPoint Presentation</vt:lpstr>
      <vt:lpstr>Drivers of Onion Pungency</vt:lpstr>
      <vt:lpstr>Importance of Sulfur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Mirabile</dc:creator>
  <cp:lastModifiedBy>Daniel Jackson</cp:lastModifiedBy>
  <cp:revision>79</cp:revision>
  <dcterms:created xsi:type="dcterms:W3CDTF">2021-11-10T13:51:55Z</dcterms:created>
  <dcterms:modified xsi:type="dcterms:W3CDTF">2023-02-23T12:38:00Z</dcterms:modified>
</cp:coreProperties>
</file>